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64" r:id="rId3"/>
    <p:sldId id="258" r:id="rId4"/>
    <p:sldId id="265" r:id="rId5"/>
    <p:sldId id="266" r:id="rId6"/>
    <p:sldId id="257" r:id="rId7"/>
    <p:sldId id="262" r:id="rId8"/>
    <p:sldId id="261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82" autoAdjust="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A62136-1703-4FB1-8059-A53AD04C5AE7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1"/>
      <dgm:spPr/>
    </dgm:pt>
    <dgm:pt modelId="{1295CCEA-F733-4336-8903-B1F57CE48295}" type="pres">
      <dgm:prSet presAssocID="{6DA62136-1703-4FB1-8059-A53AD04C5AE7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5DEC8378-EE38-46D5-865F-0F9899009BEE}" type="presOf" srcId="{6DA62136-1703-4FB1-8059-A53AD04C5AE7}" destId="{1295CCEA-F733-4336-8903-B1F57CE48295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027D59-B5CD-4C9D-B9BC-34A668F81AD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308EA1-6734-4600-99DA-93B53A52B8B6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ru-RU" sz="3200" dirty="0" smtClean="0"/>
            <a:t>БО</a:t>
          </a:r>
        </a:p>
        <a:p>
          <a:r>
            <a:rPr lang="ru-RU" sz="1600" dirty="0" smtClean="0"/>
            <a:t>(присваивается автоматически)</a:t>
          </a:r>
          <a:endParaRPr lang="ru-RU" sz="1600" dirty="0"/>
        </a:p>
      </dgm:t>
    </dgm:pt>
    <dgm:pt modelId="{B6CEC37E-844E-483F-AF49-73E4C0A655F4}" type="parTrans" cxnId="{C517BAD6-5C52-439E-A103-9AA1A39AED17}">
      <dgm:prSet/>
      <dgm:spPr/>
      <dgm:t>
        <a:bodyPr/>
        <a:lstStyle/>
        <a:p>
          <a:endParaRPr lang="ru-RU"/>
        </a:p>
      </dgm:t>
    </dgm:pt>
    <dgm:pt modelId="{74FD4AAB-AE41-45C9-9BD9-2EC22CC879D2}" type="sibTrans" cxnId="{C517BAD6-5C52-439E-A103-9AA1A39AED17}">
      <dgm:prSet/>
      <dgm:spPr/>
      <dgm:t>
        <a:bodyPr/>
        <a:lstStyle/>
        <a:p>
          <a:endParaRPr lang="ru-RU"/>
        </a:p>
      </dgm:t>
    </dgm:pt>
    <dgm:pt modelId="{9DBFB996-837C-40FE-8F47-2630AD61710B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/>
            <a:t>Контракт</a:t>
          </a:r>
        </a:p>
        <a:p>
          <a:r>
            <a:rPr lang="ru-RU" b="1" dirty="0" smtClean="0"/>
            <a:t> (№ БО)</a:t>
          </a:r>
          <a:endParaRPr lang="ru-RU" b="1" dirty="0"/>
        </a:p>
      </dgm:t>
    </dgm:pt>
    <dgm:pt modelId="{A96F7049-1E3E-457D-8460-F93C16C0575E}" type="parTrans" cxnId="{1260B55F-A463-4420-8C48-56D0081C2458}">
      <dgm:prSet/>
      <dgm:spPr/>
      <dgm:t>
        <a:bodyPr/>
        <a:lstStyle/>
        <a:p>
          <a:endParaRPr lang="ru-RU"/>
        </a:p>
      </dgm:t>
    </dgm:pt>
    <dgm:pt modelId="{939FCCE6-3D5E-46D6-A30E-98D4B409106C}" type="sibTrans" cxnId="{1260B55F-A463-4420-8C48-56D0081C2458}">
      <dgm:prSet/>
      <dgm:spPr/>
      <dgm:t>
        <a:bodyPr/>
        <a:lstStyle/>
        <a:p>
          <a:endParaRPr lang="ru-RU"/>
        </a:p>
      </dgm:t>
    </dgm:pt>
    <dgm:pt modelId="{BA2C501F-34D7-47DF-A8D8-82500B66A3EC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/>
            <a:t>Финансирование </a:t>
          </a:r>
        </a:p>
        <a:p>
          <a:r>
            <a:rPr lang="ru-RU" b="1" dirty="0" smtClean="0"/>
            <a:t>(№ БО)</a:t>
          </a:r>
          <a:endParaRPr lang="ru-RU" b="1" dirty="0"/>
        </a:p>
      </dgm:t>
    </dgm:pt>
    <dgm:pt modelId="{D4D29B2E-4728-4C1B-AC81-E406A871DDD2}" type="parTrans" cxnId="{8802C532-24E0-4F47-8D17-C53D7353386C}">
      <dgm:prSet/>
      <dgm:spPr/>
      <dgm:t>
        <a:bodyPr/>
        <a:lstStyle/>
        <a:p>
          <a:endParaRPr lang="ru-RU"/>
        </a:p>
      </dgm:t>
    </dgm:pt>
    <dgm:pt modelId="{32DAF0DD-50A8-4C41-A1B4-7397C08344E3}" type="sibTrans" cxnId="{8802C532-24E0-4F47-8D17-C53D7353386C}">
      <dgm:prSet/>
      <dgm:spPr/>
      <dgm:t>
        <a:bodyPr/>
        <a:lstStyle/>
        <a:p>
          <a:endParaRPr lang="ru-RU"/>
        </a:p>
      </dgm:t>
    </dgm:pt>
    <dgm:pt modelId="{95879F34-FD08-4C34-A7C6-17816CADC787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b="1" dirty="0" smtClean="0"/>
            <a:t>Кассовый </a:t>
          </a:r>
          <a:r>
            <a:rPr lang="ru-RU" b="1" dirty="0" smtClean="0"/>
            <a:t>расход </a:t>
          </a:r>
        </a:p>
        <a:p>
          <a:r>
            <a:rPr lang="ru-RU" b="1" dirty="0" smtClean="0"/>
            <a:t>( №БО)</a:t>
          </a:r>
          <a:endParaRPr lang="ru-RU" b="1" dirty="0"/>
        </a:p>
      </dgm:t>
    </dgm:pt>
    <dgm:pt modelId="{2CB1AB51-B2A6-4F07-86CC-EFDB649083C9}" type="parTrans" cxnId="{769FB8AE-CE4F-48EB-9D0E-2A86DAB04125}">
      <dgm:prSet/>
      <dgm:spPr/>
      <dgm:t>
        <a:bodyPr/>
        <a:lstStyle/>
        <a:p>
          <a:endParaRPr lang="ru-RU"/>
        </a:p>
      </dgm:t>
    </dgm:pt>
    <dgm:pt modelId="{24D34B91-38A2-48F3-8DD6-454D00F3E9CA}" type="sibTrans" cxnId="{769FB8AE-CE4F-48EB-9D0E-2A86DAB04125}">
      <dgm:prSet/>
      <dgm:spPr/>
      <dgm:t>
        <a:bodyPr/>
        <a:lstStyle/>
        <a:p>
          <a:endParaRPr lang="ru-RU"/>
        </a:p>
      </dgm:t>
    </dgm:pt>
    <dgm:pt modelId="{26EDD38F-2AA9-4CE2-9D36-D0FE802DA010}" type="pres">
      <dgm:prSet presAssocID="{44027D59-B5CD-4C9D-B9BC-34A668F81A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38A20D-37B9-4731-B3CB-0816703A138F}" type="pres">
      <dgm:prSet presAssocID="{E9308EA1-6734-4600-99DA-93B53A52B8B6}" presName="centerShape" presStyleLbl="node0" presStyleIdx="0" presStyleCnt="1"/>
      <dgm:spPr/>
      <dgm:t>
        <a:bodyPr/>
        <a:lstStyle/>
        <a:p>
          <a:endParaRPr lang="ru-RU"/>
        </a:p>
      </dgm:t>
    </dgm:pt>
    <dgm:pt modelId="{2E3BBCB4-30FE-4726-B841-A50149E900C1}" type="pres">
      <dgm:prSet presAssocID="{A96F7049-1E3E-457D-8460-F93C16C0575E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A448DB61-CA09-47EE-8C43-6F34F2A94A99}" type="pres">
      <dgm:prSet presAssocID="{9DBFB996-837C-40FE-8F47-2630AD61710B}" presName="node" presStyleLbl="node1" presStyleIdx="0" presStyleCnt="3" custRadScaleRad="101829" custRadScaleInc="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CB9559-D446-44DE-AB10-22EEC1746314}" type="pres">
      <dgm:prSet presAssocID="{D4D29B2E-4728-4C1B-AC81-E406A871DDD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E0DBB6A3-5053-4671-9501-11DD1E5D4846}" type="pres">
      <dgm:prSet presAssocID="{BA2C501F-34D7-47DF-A8D8-82500B66A3EC}" presName="node" presStyleLbl="node1" presStyleIdx="1" presStyleCnt="3" custRadScaleRad="101942" custRadScaleInc="-1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2C36D-FCEC-447B-BD41-D6514BE16CEF}" type="pres">
      <dgm:prSet presAssocID="{2CB1AB51-B2A6-4F07-86CC-EFDB649083C9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5ED3E3EF-4E5F-48A3-A2D8-2E3C1178930B}" type="pres">
      <dgm:prSet presAssocID="{95879F34-FD08-4C34-A7C6-17816CADC78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7E0E45-BA93-478C-B8A4-2C7B5860E581}" type="presOf" srcId="{95879F34-FD08-4C34-A7C6-17816CADC787}" destId="{5ED3E3EF-4E5F-48A3-A2D8-2E3C1178930B}" srcOrd="0" destOrd="0" presId="urn:microsoft.com/office/officeart/2005/8/layout/radial4"/>
    <dgm:cxn modelId="{25CC893B-20C2-4F6A-94EF-13263F817394}" type="presOf" srcId="{44027D59-B5CD-4C9D-B9BC-34A668F81AD4}" destId="{26EDD38F-2AA9-4CE2-9D36-D0FE802DA010}" srcOrd="0" destOrd="0" presId="urn:microsoft.com/office/officeart/2005/8/layout/radial4"/>
    <dgm:cxn modelId="{64D60E3F-E98A-4F84-A83F-E07BAEA82CBF}" type="presOf" srcId="{E9308EA1-6734-4600-99DA-93B53A52B8B6}" destId="{D638A20D-37B9-4731-B3CB-0816703A138F}" srcOrd="0" destOrd="0" presId="urn:microsoft.com/office/officeart/2005/8/layout/radial4"/>
    <dgm:cxn modelId="{1FEA8792-58FA-4EE9-9CF1-A30677A75A57}" type="presOf" srcId="{BA2C501F-34D7-47DF-A8D8-82500B66A3EC}" destId="{E0DBB6A3-5053-4671-9501-11DD1E5D4846}" srcOrd="0" destOrd="0" presId="urn:microsoft.com/office/officeart/2005/8/layout/radial4"/>
    <dgm:cxn modelId="{70CE1AB3-2EE4-4982-8850-050FBCC3C05D}" type="presOf" srcId="{2CB1AB51-B2A6-4F07-86CC-EFDB649083C9}" destId="{12F2C36D-FCEC-447B-BD41-D6514BE16CEF}" srcOrd="0" destOrd="0" presId="urn:microsoft.com/office/officeart/2005/8/layout/radial4"/>
    <dgm:cxn modelId="{4EFAF82F-362B-4CBB-AF65-FCB979AD8076}" type="presOf" srcId="{D4D29B2E-4728-4C1B-AC81-E406A871DDD2}" destId="{50CB9559-D446-44DE-AB10-22EEC1746314}" srcOrd="0" destOrd="0" presId="urn:microsoft.com/office/officeart/2005/8/layout/radial4"/>
    <dgm:cxn modelId="{769FB8AE-CE4F-48EB-9D0E-2A86DAB04125}" srcId="{E9308EA1-6734-4600-99DA-93B53A52B8B6}" destId="{95879F34-FD08-4C34-A7C6-17816CADC787}" srcOrd="2" destOrd="0" parTransId="{2CB1AB51-B2A6-4F07-86CC-EFDB649083C9}" sibTransId="{24D34B91-38A2-48F3-8DD6-454D00F3E9CA}"/>
    <dgm:cxn modelId="{1260B55F-A463-4420-8C48-56D0081C2458}" srcId="{E9308EA1-6734-4600-99DA-93B53A52B8B6}" destId="{9DBFB996-837C-40FE-8F47-2630AD61710B}" srcOrd="0" destOrd="0" parTransId="{A96F7049-1E3E-457D-8460-F93C16C0575E}" sibTransId="{939FCCE6-3D5E-46D6-A30E-98D4B409106C}"/>
    <dgm:cxn modelId="{BAF9CEC4-D59F-4B53-A3C9-63E25AB2FFC7}" type="presOf" srcId="{A96F7049-1E3E-457D-8460-F93C16C0575E}" destId="{2E3BBCB4-30FE-4726-B841-A50149E900C1}" srcOrd="0" destOrd="0" presId="urn:microsoft.com/office/officeart/2005/8/layout/radial4"/>
    <dgm:cxn modelId="{C517BAD6-5C52-439E-A103-9AA1A39AED17}" srcId="{44027D59-B5CD-4C9D-B9BC-34A668F81AD4}" destId="{E9308EA1-6734-4600-99DA-93B53A52B8B6}" srcOrd="0" destOrd="0" parTransId="{B6CEC37E-844E-483F-AF49-73E4C0A655F4}" sibTransId="{74FD4AAB-AE41-45C9-9BD9-2EC22CC879D2}"/>
    <dgm:cxn modelId="{8802C532-24E0-4F47-8D17-C53D7353386C}" srcId="{E9308EA1-6734-4600-99DA-93B53A52B8B6}" destId="{BA2C501F-34D7-47DF-A8D8-82500B66A3EC}" srcOrd="1" destOrd="0" parTransId="{D4D29B2E-4728-4C1B-AC81-E406A871DDD2}" sibTransId="{32DAF0DD-50A8-4C41-A1B4-7397C08344E3}"/>
    <dgm:cxn modelId="{F13F39ED-2207-44D6-A036-A831BFE04D40}" type="presOf" srcId="{9DBFB996-837C-40FE-8F47-2630AD61710B}" destId="{A448DB61-CA09-47EE-8C43-6F34F2A94A99}" srcOrd="0" destOrd="0" presId="urn:microsoft.com/office/officeart/2005/8/layout/radial4"/>
    <dgm:cxn modelId="{85E94BC4-AD6F-4DB8-ACC4-2F32E0E26A0C}" type="presParOf" srcId="{26EDD38F-2AA9-4CE2-9D36-D0FE802DA010}" destId="{D638A20D-37B9-4731-B3CB-0816703A138F}" srcOrd="0" destOrd="0" presId="urn:microsoft.com/office/officeart/2005/8/layout/radial4"/>
    <dgm:cxn modelId="{9362BBAB-A331-4C42-A312-B3B247D16F55}" type="presParOf" srcId="{26EDD38F-2AA9-4CE2-9D36-D0FE802DA010}" destId="{2E3BBCB4-30FE-4726-B841-A50149E900C1}" srcOrd="1" destOrd="0" presId="urn:microsoft.com/office/officeart/2005/8/layout/radial4"/>
    <dgm:cxn modelId="{7769A3C2-EDCF-4767-A5E3-F39DFB500B5D}" type="presParOf" srcId="{26EDD38F-2AA9-4CE2-9D36-D0FE802DA010}" destId="{A448DB61-CA09-47EE-8C43-6F34F2A94A99}" srcOrd="2" destOrd="0" presId="urn:microsoft.com/office/officeart/2005/8/layout/radial4"/>
    <dgm:cxn modelId="{AB379FB0-3C95-488D-AFE0-BF06CA10C0D5}" type="presParOf" srcId="{26EDD38F-2AA9-4CE2-9D36-D0FE802DA010}" destId="{50CB9559-D446-44DE-AB10-22EEC1746314}" srcOrd="3" destOrd="0" presId="urn:microsoft.com/office/officeart/2005/8/layout/radial4"/>
    <dgm:cxn modelId="{92949507-7F20-43C9-AEB4-DB120F8B512A}" type="presParOf" srcId="{26EDD38F-2AA9-4CE2-9D36-D0FE802DA010}" destId="{E0DBB6A3-5053-4671-9501-11DD1E5D4846}" srcOrd="4" destOrd="0" presId="urn:microsoft.com/office/officeart/2005/8/layout/radial4"/>
    <dgm:cxn modelId="{01B14D70-E653-406A-886E-9D80916E4EE7}" type="presParOf" srcId="{26EDD38F-2AA9-4CE2-9D36-D0FE802DA010}" destId="{12F2C36D-FCEC-447B-BD41-D6514BE16CEF}" srcOrd="5" destOrd="0" presId="urn:microsoft.com/office/officeart/2005/8/layout/radial4"/>
    <dgm:cxn modelId="{D5962473-7622-4B5B-A89F-28AC59543DDE}" type="presParOf" srcId="{26EDD38F-2AA9-4CE2-9D36-D0FE802DA010}" destId="{5ED3E3EF-4E5F-48A3-A2D8-2E3C1178930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8A20D-37B9-4731-B3CB-0816703A138F}">
      <dsp:nvSpPr>
        <dsp:cNvPr id="0" name=""/>
        <dsp:cNvSpPr/>
      </dsp:nvSpPr>
      <dsp:spPr>
        <a:xfrm>
          <a:off x="2673465" y="2768453"/>
          <a:ext cx="2213908" cy="2213908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БО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(присваивается автоматически)</a:t>
          </a:r>
          <a:endParaRPr lang="ru-RU" sz="1600" kern="1200" dirty="0"/>
        </a:p>
      </dsp:txBody>
      <dsp:txXfrm>
        <a:off x="2997684" y="3092672"/>
        <a:ext cx="1565470" cy="1565470"/>
      </dsp:txXfrm>
    </dsp:sp>
    <dsp:sp modelId="{2E3BBCB4-30FE-4726-B841-A50149E900C1}">
      <dsp:nvSpPr>
        <dsp:cNvPr id="0" name=""/>
        <dsp:cNvSpPr/>
      </dsp:nvSpPr>
      <dsp:spPr>
        <a:xfrm rot="12931680">
          <a:off x="1093392" y="2309540"/>
          <a:ext cx="1871724" cy="6309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48DB61-CA09-47EE-8C43-6F34F2A94A99}">
      <dsp:nvSpPr>
        <dsp:cNvPr id="0" name=""/>
        <dsp:cNvSpPr/>
      </dsp:nvSpPr>
      <dsp:spPr>
        <a:xfrm>
          <a:off x="216014" y="1239907"/>
          <a:ext cx="2103213" cy="1682570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Контракт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(№ БО)</a:t>
          </a:r>
          <a:endParaRPr lang="ru-RU" sz="1600" b="1" kern="1200" dirty="0"/>
        </a:p>
      </dsp:txBody>
      <dsp:txXfrm>
        <a:off x="265295" y="1289188"/>
        <a:ext cx="2004651" cy="1584008"/>
      </dsp:txXfrm>
    </dsp:sp>
    <dsp:sp modelId="{50CB9559-D446-44DE-AB10-22EEC1746314}">
      <dsp:nvSpPr>
        <dsp:cNvPr id="0" name=""/>
        <dsp:cNvSpPr/>
      </dsp:nvSpPr>
      <dsp:spPr>
        <a:xfrm rot="16126922">
          <a:off x="2824363" y="1436508"/>
          <a:ext cx="1821822" cy="6309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BB6A3-5053-4671-9501-11DD1E5D4846}">
      <dsp:nvSpPr>
        <dsp:cNvPr id="0" name=""/>
        <dsp:cNvSpPr/>
      </dsp:nvSpPr>
      <dsp:spPr>
        <a:xfrm>
          <a:off x="2664306" y="0"/>
          <a:ext cx="2103213" cy="168257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Финансирование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(№ БО)</a:t>
          </a:r>
          <a:endParaRPr lang="ru-RU" sz="1600" b="1" kern="1200" dirty="0"/>
        </a:p>
      </dsp:txBody>
      <dsp:txXfrm>
        <a:off x="2713587" y="49281"/>
        <a:ext cx="2004651" cy="1584008"/>
      </dsp:txXfrm>
    </dsp:sp>
    <dsp:sp modelId="{12F2C36D-FCEC-447B-BD41-D6514BE16CEF}">
      <dsp:nvSpPr>
        <dsp:cNvPr id="0" name=""/>
        <dsp:cNvSpPr/>
      </dsp:nvSpPr>
      <dsp:spPr>
        <a:xfrm rot="19500000">
          <a:off x="4609410" y="2342510"/>
          <a:ext cx="1819316" cy="6309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3E3EF-4E5F-48A3-A2D8-2E3C1178930B}">
      <dsp:nvSpPr>
        <dsp:cNvPr id="0" name=""/>
        <dsp:cNvSpPr/>
      </dsp:nvSpPr>
      <dsp:spPr>
        <a:xfrm>
          <a:off x="5212611" y="1294948"/>
          <a:ext cx="2103213" cy="168257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Кассовый </a:t>
          </a:r>
          <a:r>
            <a:rPr lang="ru-RU" sz="1600" b="1" kern="1200" dirty="0" smtClean="0"/>
            <a:t>расход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( №БО)</a:t>
          </a:r>
          <a:endParaRPr lang="ru-RU" sz="1600" b="1" kern="1200" dirty="0"/>
        </a:p>
      </dsp:txBody>
      <dsp:txXfrm>
        <a:off x="5261892" y="1344229"/>
        <a:ext cx="2004651" cy="1584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FB5F9-9F22-4B0A-8502-CF6BCC54A04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8983D-D426-49A3-942F-4A5098A18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9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8983D-D426-49A3-942F-4A5098A1844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3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DCBC94-6EF9-4AFA-80AA-760D956B1481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BB1E47-8BD2-42EA-9810-A33D3A0AC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00364" y="571480"/>
            <a:ext cx="58579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Оптимизация процесса планирования и исполнения муниципальных закупок с использованием комплекса автоматизированных систем, согласно распоряжению от 25.11.2014 № </a:t>
            </a:r>
            <a:r>
              <a:rPr lang="ru-RU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446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-р 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28892" y="4143380"/>
            <a:ext cx="6643702" cy="158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429024" y="542722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/>
              <a:t>Завьялова Елена Александровна </a:t>
            </a:r>
            <a:r>
              <a:rPr lang="ru-RU" sz="1400" dirty="0"/>
              <a:t>-</a:t>
            </a:r>
            <a:endParaRPr lang="ru-RU" dirty="0" smtClean="0"/>
          </a:p>
          <a:p>
            <a:r>
              <a:rPr lang="ru-RU" sz="1200" dirty="0" smtClean="0"/>
              <a:t>заместитель начальника отдела сопровождения муниципальных автоматизированных систем </a:t>
            </a:r>
          </a:p>
          <a:p>
            <a:r>
              <a:rPr lang="ru-RU" sz="1200" dirty="0" smtClean="0"/>
              <a:t>МАУ «Ресурсный центр» </a:t>
            </a:r>
            <a:r>
              <a:rPr lang="ru-RU" dirty="0"/>
              <a:t>	</a:t>
            </a:r>
          </a:p>
        </p:txBody>
      </p:sp>
      <p:pic>
        <p:nvPicPr>
          <p:cNvPr id="17" name="Picture 3" descr="D:\СЮДЫ!\герб_мал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00438"/>
            <a:ext cx="1214446" cy="100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292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Процессы планирования и исполнения муниципальных закупок 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 использованием комплекса автоматизированных систем предусматривает 18 взаимосвязанных процессов (этапов):  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25630700"/>
              </p:ext>
            </p:extLst>
          </p:nvPr>
        </p:nvGraphicFramePr>
        <p:xfrm>
          <a:off x="107504" y="908717"/>
          <a:ext cx="9001000" cy="59128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26805"/>
                <a:gridCol w="6546179"/>
                <a:gridCol w="1328016"/>
              </a:tblGrid>
              <a:tr h="45012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Номер процесса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Наименование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Сроки</a:t>
                      </a:r>
                      <a:r>
                        <a:rPr lang="ru-RU" sz="1200" baseline="0" dirty="0" smtClean="0"/>
                        <a:t> реализации</a:t>
                      </a:r>
                      <a:endParaRPr lang="ru-RU" sz="1200" dirty="0" smtClean="0"/>
                    </a:p>
                  </a:txBody>
                  <a:tcPr/>
                </a:tc>
              </a:tr>
              <a:tr h="4484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справочников : «Каталогизация продукции», «Банков», «Организаций»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Реализовано </a:t>
                      </a:r>
                    </a:p>
                  </a:txBody>
                  <a:tcPr/>
                </a:tc>
              </a:tr>
              <a:tr h="282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плана-графика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года 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0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уточнения к плану-графику закупок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0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заявки на закупку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0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уточнения к заявке на закупку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0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итогов закупки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50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контракта на основе итогов закупки, проведение которой осуществлялось УО (ДОМЗ) и уточнения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Реализовано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контракта при осуществлении закупки без участия УО (ДОМЗ) и уточнения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Реализовано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документов исполнения по контракту (акт выполненных работ, товарная накладная)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Реализовано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Синхронизация данных по контрактам с автоматизированной системой бухгалтерского учета «СМЕТА»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Реализовано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документа «Заявка на кассовый расход» в АС «СМЕТА» и его выгрузка в </a:t>
                      </a: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СУФД (номер бюджетного обязательства</a:t>
                      </a:r>
                      <a:r>
                        <a:rPr kumimoji="0"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заявках на </a:t>
                      </a:r>
                      <a:r>
                        <a:rPr kumimoji="0" lang="ru-RU" sz="12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фин-ние</a:t>
                      </a:r>
                      <a:r>
                        <a:rPr kumimoji="0"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!!!)</a:t>
                      </a:r>
                      <a:endParaRPr kumimoji="0" lang="ru-RU" sz="12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Январь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года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90196">
                <a:tc>
                  <a:txBody>
                    <a:bodyPr/>
                    <a:lstStyle/>
                    <a:p>
                      <a:pPr lvl="0"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Загрузка документа «Информация финансовому органу о кассовых операциях на лицевых счетах клиентов (получателей бюджетных средств, администраторов источников финансирования дефицита бюджета и бюджетных (автономных) учреждений)» в АС «Бюджет».</a:t>
                      </a:r>
                    </a:p>
                    <a:p>
                      <a:pPr lvl="0"/>
                      <a:r>
                        <a:rPr kumimoji="0"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Мониторинг исполнения контрактов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Январь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года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301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Загрузка данных по муниципальным программам в ПК «Хранилище-КС» из АС «Бюджет»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Февраль</a:t>
                      </a:r>
                      <a:endParaRPr kumimoji="0" lang="ru-RU" sz="12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года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1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29684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комплекс автоматизированных информационных систем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6534255"/>
            <a:ext cx="1600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3">
            <a:lum bright="-1000"/>
          </a:blip>
          <a:stretch>
            <a:fillRect/>
          </a:stretch>
        </p:blipFill>
        <p:spPr>
          <a:xfrm>
            <a:off x="539552" y="5759065"/>
            <a:ext cx="1071570" cy="978390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3334191"/>
              </p:ext>
            </p:extLst>
          </p:nvPr>
        </p:nvGraphicFramePr>
        <p:xfrm>
          <a:off x="971600" y="1412776"/>
          <a:ext cx="1368152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64" name="Полилиния 2063"/>
          <p:cNvSpPr/>
          <p:nvPr/>
        </p:nvSpPr>
        <p:spPr>
          <a:xfrm>
            <a:off x="5855903" y="1984189"/>
            <a:ext cx="2388504" cy="1217216"/>
          </a:xfrm>
          <a:custGeom>
            <a:avLst/>
            <a:gdLst>
              <a:gd name="connsiteX0" fmla="*/ 0 w 1763475"/>
              <a:gd name="connsiteY0" fmla="*/ 0 h 948105"/>
              <a:gd name="connsiteX1" fmla="*/ 1763475 w 1763475"/>
              <a:gd name="connsiteY1" fmla="*/ 0 h 948105"/>
              <a:gd name="connsiteX2" fmla="*/ 1763475 w 1763475"/>
              <a:gd name="connsiteY2" fmla="*/ 948105 h 948105"/>
              <a:gd name="connsiteX3" fmla="*/ 0 w 1763475"/>
              <a:gd name="connsiteY3" fmla="*/ 948105 h 948105"/>
              <a:gd name="connsiteX4" fmla="*/ 0 w 1763475"/>
              <a:gd name="connsiteY4" fmla="*/ 0 h 94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475" h="948105">
                <a:moveTo>
                  <a:pt x="0" y="0"/>
                </a:moveTo>
                <a:lnTo>
                  <a:pt x="1763475" y="0"/>
                </a:lnTo>
                <a:lnTo>
                  <a:pt x="1763475" y="948105"/>
                </a:lnTo>
                <a:lnTo>
                  <a:pt x="0" y="9481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kern="1200"/>
          </a:p>
        </p:txBody>
      </p:sp>
      <p:sp>
        <p:nvSpPr>
          <p:cNvPr id="2066" name="Полилиния 2065"/>
          <p:cNvSpPr/>
          <p:nvPr/>
        </p:nvSpPr>
        <p:spPr>
          <a:xfrm>
            <a:off x="2648990" y="3239255"/>
            <a:ext cx="1934016" cy="2188847"/>
          </a:xfrm>
          <a:custGeom>
            <a:avLst/>
            <a:gdLst>
              <a:gd name="connsiteX0" fmla="*/ 0 w 1580175"/>
              <a:gd name="connsiteY0" fmla="*/ 687376 h 1374752"/>
              <a:gd name="connsiteX1" fmla="*/ 343688 w 1580175"/>
              <a:gd name="connsiteY1" fmla="*/ 0 h 1374752"/>
              <a:gd name="connsiteX2" fmla="*/ 1236487 w 1580175"/>
              <a:gd name="connsiteY2" fmla="*/ 0 h 1374752"/>
              <a:gd name="connsiteX3" fmla="*/ 1580175 w 1580175"/>
              <a:gd name="connsiteY3" fmla="*/ 687376 h 1374752"/>
              <a:gd name="connsiteX4" fmla="*/ 1236487 w 1580175"/>
              <a:gd name="connsiteY4" fmla="*/ 1374752 h 1374752"/>
              <a:gd name="connsiteX5" fmla="*/ 343688 w 1580175"/>
              <a:gd name="connsiteY5" fmla="*/ 1374752 h 1374752"/>
              <a:gd name="connsiteX6" fmla="*/ 0 w 1580175"/>
              <a:gd name="connsiteY6" fmla="*/ 687376 h 13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0175" h="1374752">
                <a:moveTo>
                  <a:pt x="790088" y="0"/>
                </a:moveTo>
                <a:lnTo>
                  <a:pt x="1580174" y="299009"/>
                </a:lnTo>
                <a:lnTo>
                  <a:pt x="1580174" y="1075743"/>
                </a:lnTo>
                <a:lnTo>
                  <a:pt x="790088" y="1374752"/>
                </a:lnTo>
                <a:lnTo>
                  <a:pt x="1" y="1075743"/>
                </a:lnTo>
                <a:lnTo>
                  <a:pt x="1" y="299009"/>
                </a:lnTo>
                <a:lnTo>
                  <a:pt x="790088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75192" tIns="307205" rIns="275193" bIns="30720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Смета</a:t>
            </a:r>
            <a:r>
              <a:rPr lang="ru-RU" sz="16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7" name="Полилиния 2066"/>
          <p:cNvSpPr/>
          <p:nvPr/>
        </p:nvSpPr>
        <p:spPr>
          <a:xfrm>
            <a:off x="539552" y="5248909"/>
            <a:ext cx="2311456" cy="1627491"/>
          </a:xfrm>
          <a:custGeom>
            <a:avLst/>
            <a:gdLst>
              <a:gd name="connsiteX0" fmla="*/ 0 w 1706589"/>
              <a:gd name="connsiteY0" fmla="*/ 0 h 1267673"/>
              <a:gd name="connsiteX1" fmla="*/ 1706589 w 1706589"/>
              <a:gd name="connsiteY1" fmla="*/ 0 h 1267673"/>
              <a:gd name="connsiteX2" fmla="*/ 1706589 w 1706589"/>
              <a:gd name="connsiteY2" fmla="*/ 1267673 h 1267673"/>
              <a:gd name="connsiteX3" fmla="*/ 0 w 1706589"/>
              <a:gd name="connsiteY3" fmla="*/ 1267673 h 1267673"/>
              <a:gd name="connsiteX4" fmla="*/ 0 w 1706589"/>
              <a:gd name="connsiteY4" fmla="*/ 0 h 1267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6589" h="1267673">
                <a:moveTo>
                  <a:pt x="0" y="0"/>
                </a:moveTo>
                <a:lnTo>
                  <a:pt x="1706589" y="0"/>
                </a:lnTo>
                <a:lnTo>
                  <a:pt x="1706589" y="1267673"/>
                </a:lnTo>
                <a:lnTo>
                  <a:pt x="0" y="126767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kern="1200" dirty="0"/>
          </a:p>
        </p:txBody>
      </p:sp>
      <p:sp>
        <p:nvSpPr>
          <p:cNvPr id="2070" name="Полилиния 2069"/>
          <p:cNvSpPr/>
          <p:nvPr/>
        </p:nvSpPr>
        <p:spPr>
          <a:xfrm>
            <a:off x="6827424" y="3648316"/>
            <a:ext cx="2388504" cy="1217216"/>
          </a:xfrm>
          <a:custGeom>
            <a:avLst/>
            <a:gdLst>
              <a:gd name="connsiteX0" fmla="*/ 0 w 1763475"/>
              <a:gd name="connsiteY0" fmla="*/ 0 h 948105"/>
              <a:gd name="connsiteX1" fmla="*/ 1763475 w 1763475"/>
              <a:gd name="connsiteY1" fmla="*/ 0 h 948105"/>
              <a:gd name="connsiteX2" fmla="*/ 1763475 w 1763475"/>
              <a:gd name="connsiteY2" fmla="*/ 948105 h 948105"/>
              <a:gd name="connsiteX3" fmla="*/ 0 w 1763475"/>
              <a:gd name="connsiteY3" fmla="*/ 948105 h 948105"/>
              <a:gd name="connsiteX4" fmla="*/ 0 w 1763475"/>
              <a:gd name="connsiteY4" fmla="*/ 0 h 94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475" h="948105">
                <a:moveTo>
                  <a:pt x="0" y="0"/>
                </a:moveTo>
                <a:lnTo>
                  <a:pt x="1763475" y="0"/>
                </a:lnTo>
                <a:lnTo>
                  <a:pt x="1763475" y="948105"/>
                </a:lnTo>
                <a:lnTo>
                  <a:pt x="0" y="9481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kern="1200" dirty="0"/>
          </a:p>
        </p:txBody>
      </p:sp>
      <p:sp>
        <p:nvSpPr>
          <p:cNvPr id="63" name="Полилиния 62"/>
          <p:cNvSpPr/>
          <p:nvPr/>
        </p:nvSpPr>
        <p:spPr>
          <a:xfrm>
            <a:off x="4738207" y="3239255"/>
            <a:ext cx="1934016" cy="2188847"/>
          </a:xfrm>
          <a:custGeom>
            <a:avLst/>
            <a:gdLst>
              <a:gd name="connsiteX0" fmla="*/ 0 w 1580175"/>
              <a:gd name="connsiteY0" fmla="*/ 687376 h 1374752"/>
              <a:gd name="connsiteX1" fmla="*/ 343688 w 1580175"/>
              <a:gd name="connsiteY1" fmla="*/ 0 h 1374752"/>
              <a:gd name="connsiteX2" fmla="*/ 1236487 w 1580175"/>
              <a:gd name="connsiteY2" fmla="*/ 0 h 1374752"/>
              <a:gd name="connsiteX3" fmla="*/ 1580175 w 1580175"/>
              <a:gd name="connsiteY3" fmla="*/ 687376 h 1374752"/>
              <a:gd name="connsiteX4" fmla="*/ 1236487 w 1580175"/>
              <a:gd name="connsiteY4" fmla="*/ 1374752 h 1374752"/>
              <a:gd name="connsiteX5" fmla="*/ 343688 w 1580175"/>
              <a:gd name="connsiteY5" fmla="*/ 1374752 h 1374752"/>
              <a:gd name="connsiteX6" fmla="*/ 0 w 1580175"/>
              <a:gd name="connsiteY6" fmla="*/ 687376 h 13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0175" h="1374752">
                <a:moveTo>
                  <a:pt x="790088" y="0"/>
                </a:moveTo>
                <a:lnTo>
                  <a:pt x="1580174" y="299009"/>
                </a:lnTo>
                <a:lnTo>
                  <a:pt x="1580174" y="1075743"/>
                </a:lnTo>
                <a:lnTo>
                  <a:pt x="790088" y="1374752"/>
                </a:lnTo>
                <a:lnTo>
                  <a:pt x="1" y="1075743"/>
                </a:lnTo>
                <a:lnTo>
                  <a:pt x="1" y="299009"/>
                </a:lnTo>
                <a:lnTo>
                  <a:pt x="790088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75192" tIns="307205" rIns="275193" bIns="30720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СУФД</a:t>
            </a:r>
            <a:endPara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1526781" y="1340768"/>
            <a:ext cx="1934016" cy="2188847"/>
          </a:xfrm>
          <a:custGeom>
            <a:avLst/>
            <a:gdLst>
              <a:gd name="connsiteX0" fmla="*/ 0 w 1580175"/>
              <a:gd name="connsiteY0" fmla="*/ 687376 h 1374752"/>
              <a:gd name="connsiteX1" fmla="*/ 343688 w 1580175"/>
              <a:gd name="connsiteY1" fmla="*/ 0 h 1374752"/>
              <a:gd name="connsiteX2" fmla="*/ 1236487 w 1580175"/>
              <a:gd name="connsiteY2" fmla="*/ 0 h 1374752"/>
              <a:gd name="connsiteX3" fmla="*/ 1580175 w 1580175"/>
              <a:gd name="connsiteY3" fmla="*/ 687376 h 1374752"/>
              <a:gd name="connsiteX4" fmla="*/ 1236487 w 1580175"/>
              <a:gd name="connsiteY4" fmla="*/ 1374752 h 1374752"/>
              <a:gd name="connsiteX5" fmla="*/ 343688 w 1580175"/>
              <a:gd name="connsiteY5" fmla="*/ 1374752 h 1374752"/>
              <a:gd name="connsiteX6" fmla="*/ 0 w 1580175"/>
              <a:gd name="connsiteY6" fmla="*/ 687376 h 13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0175" h="1374752">
                <a:moveTo>
                  <a:pt x="790088" y="0"/>
                </a:moveTo>
                <a:lnTo>
                  <a:pt x="1580174" y="299009"/>
                </a:lnTo>
                <a:lnTo>
                  <a:pt x="1580174" y="1075743"/>
                </a:lnTo>
                <a:lnTo>
                  <a:pt x="790088" y="1374752"/>
                </a:lnTo>
                <a:lnTo>
                  <a:pt x="1" y="1075743"/>
                </a:lnTo>
                <a:lnTo>
                  <a:pt x="1" y="299009"/>
                </a:lnTo>
                <a:lnTo>
                  <a:pt x="790088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75192" tIns="307205" rIns="275193" bIns="30720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</a:t>
            </a:r>
            <a:r>
              <a:rPr lang="ru-RU" sz="24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Полилиния 64"/>
          <p:cNvSpPr/>
          <p:nvPr/>
        </p:nvSpPr>
        <p:spPr>
          <a:xfrm>
            <a:off x="3710402" y="1337712"/>
            <a:ext cx="1934016" cy="2188847"/>
          </a:xfrm>
          <a:custGeom>
            <a:avLst/>
            <a:gdLst>
              <a:gd name="connsiteX0" fmla="*/ 0 w 1580175"/>
              <a:gd name="connsiteY0" fmla="*/ 687376 h 1374752"/>
              <a:gd name="connsiteX1" fmla="*/ 343688 w 1580175"/>
              <a:gd name="connsiteY1" fmla="*/ 0 h 1374752"/>
              <a:gd name="connsiteX2" fmla="*/ 1236487 w 1580175"/>
              <a:gd name="connsiteY2" fmla="*/ 0 h 1374752"/>
              <a:gd name="connsiteX3" fmla="*/ 1580175 w 1580175"/>
              <a:gd name="connsiteY3" fmla="*/ 687376 h 1374752"/>
              <a:gd name="connsiteX4" fmla="*/ 1236487 w 1580175"/>
              <a:gd name="connsiteY4" fmla="*/ 1374752 h 1374752"/>
              <a:gd name="connsiteX5" fmla="*/ 343688 w 1580175"/>
              <a:gd name="connsiteY5" fmla="*/ 1374752 h 1374752"/>
              <a:gd name="connsiteX6" fmla="*/ 0 w 1580175"/>
              <a:gd name="connsiteY6" fmla="*/ 687376 h 13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0175" h="1374752">
                <a:moveTo>
                  <a:pt x="790088" y="0"/>
                </a:moveTo>
                <a:lnTo>
                  <a:pt x="1580174" y="299009"/>
                </a:lnTo>
                <a:lnTo>
                  <a:pt x="1580174" y="1075743"/>
                </a:lnTo>
                <a:lnTo>
                  <a:pt x="790088" y="1374752"/>
                </a:lnTo>
                <a:lnTo>
                  <a:pt x="1" y="1075743"/>
                </a:lnTo>
                <a:lnTo>
                  <a:pt x="1" y="299009"/>
                </a:lnTo>
                <a:lnTo>
                  <a:pt x="790088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75192" tIns="307205" rIns="275193" bIns="30720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УРМ</a:t>
            </a:r>
            <a:r>
              <a:rPr lang="ru-RU" sz="16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Полилиния 65"/>
          <p:cNvSpPr/>
          <p:nvPr/>
        </p:nvSpPr>
        <p:spPr>
          <a:xfrm>
            <a:off x="5894023" y="1360178"/>
            <a:ext cx="1934016" cy="2188847"/>
          </a:xfrm>
          <a:custGeom>
            <a:avLst/>
            <a:gdLst>
              <a:gd name="connsiteX0" fmla="*/ 0 w 1580175"/>
              <a:gd name="connsiteY0" fmla="*/ 687376 h 1374752"/>
              <a:gd name="connsiteX1" fmla="*/ 343688 w 1580175"/>
              <a:gd name="connsiteY1" fmla="*/ 0 h 1374752"/>
              <a:gd name="connsiteX2" fmla="*/ 1236487 w 1580175"/>
              <a:gd name="connsiteY2" fmla="*/ 0 h 1374752"/>
              <a:gd name="connsiteX3" fmla="*/ 1580175 w 1580175"/>
              <a:gd name="connsiteY3" fmla="*/ 687376 h 1374752"/>
              <a:gd name="connsiteX4" fmla="*/ 1236487 w 1580175"/>
              <a:gd name="connsiteY4" fmla="*/ 1374752 h 1374752"/>
              <a:gd name="connsiteX5" fmla="*/ 343688 w 1580175"/>
              <a:gd name="connsiteY5" fmla="*/ 1374752 h 1374752"/>
              <a:gd name="connsiteX6" fmla="*/ 0 w 1580175"/>
              <a:gd name="connsiteY6" fmla="*/ 687376 h 13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0175" h="1374752">
                <a:moveTo>
                  <a:pt x="790088" y="0"/>
                </a:moveTo>
                <a:lnTo>
                  <a:pt x="1580174" y="299009"/>
                </a:lnTo>
                <a:lnTo>
                  <a:pt x="1580174" y="1075743"/>
                </a:lnTo>
                <a:lnTo>
                  <a:pt x="790088" y="1374752"/>
                </a:lnTo>
                <a:lnTo>
                  <a:pt x="1" y="1075743"/>
                </a:lnTo>
                <a:lnTo>
                  <a:pt x="1" y="299009"/>
                </a:lnTo>
                <a:lnTo>
                  <a:pt x="790088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75192" tIns="307205" rIns="275193" bIns="30720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Хранилище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КС </a:t>
            </a:r>
            <a:endPara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оль </a:t>
            </a:r>
            <a:r>
              <a:rPr lang="ru-RU" sz="2200" b="1" u="sng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</a:rPr>
              <a:t>омера бюджетного обязательства (БО) 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в схеме планирования и исполнения муниципального заказа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56992"/>
            <a:ext cx="8147248" cy="311696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94334701"/>
              </p:ext>
            </p:extLst>
          </p:nvPr>
        </p:nvGraphicFramePr>
        <p:xfrm>
          <a:off x="755576" y="1397000"/>
          <a:ext cx="756084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4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496944" cy="6264696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Номер бюджетного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обязательства присваивается автоматически при утверждении муниципального контракта в АС «Бюджет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».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Заявки, распределение, отзывы, и перемещение финансирования подаются в Департамент финансов администрации Петропавловск-Камчатского городского округа в разрезе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номеров бюджетных обязательств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(пункт 17 постановления администрации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Петропавловск-Камчатского городского округа от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12.01.2015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            №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10).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В звяках на кассовый расход указывается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номер бюджетного обязательства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по маске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БО=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XXXX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Департамент финансов загружает документ (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ведомость кассовых выплат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)  в разрезе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номеров бюджетных обязательств.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При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обработки документа к муниципальному контракту привязывается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номер бюджетного обязательства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В АС «УРМ» после выполнении синхронизации на главной машины главные распорядители и получатели бюджетных средств формируют отчет по исполнению муниципальных контрактов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униципальные контракты с исполнением автоматически загружаются в ПК «Хранилище-КС». Исполнители мероприятий и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подмероприятий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на интерфейсе «Закупки» выбирают загруженные контракты. 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Управление экономики администрации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городского округа формирует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муниципальной программы в разрезе муниципальных контрактов в ПК «Хранилище-КС».</a:t>
            </a: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752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Мероприятия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, предусмотренные распоряжением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администрации Петропавловск-Камчатского 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городского округа  от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25.11.2014 №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446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-р,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направленные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реализацию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регламента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планирования и исполнения муниципальных закупок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рамках программно-целевого метода планирования и исполнения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бюджета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03232" cy="621330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674307"/>
              </p:ext>
            </p:extLst>
          </p:nvPr>
        </p:nvGraphicFramePr>
        <p:xfrm>
          <a:off x="395536" y="260648"/>
          <a:ext cx="8143339" cy="621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27"/>
                <a:gridCol w="5038142"/>
                <a:gridCol w="2519070"/>
              </a:tblGrid>
              <a:tr h="5389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</a:p>
                    <a:p>
                      <a:r>
                        <a:rPr lang="ru-RU" sz="1400" dirty="0" smtClean="0"/>
                        <a:t>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2400" dirty="0" smtClean="0"/>
                        <a:t>Мероприятия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2400" b="1" dirty="0" smtClean="0"/>
                        <a:t>Сроки </a:t>
                      </a:r>
                      <a:endParaRPr lang="ru-RU" sz="2400" b="1" dirty="0"/>
                    </a:p>
                  </a:txBody>
                  <a:tcPr/>
                </a:tc>
              </a:tr>
              <a:tr h="3106652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Назначение приказом ответственное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aseline="0" dirty="0" smtClean="0"/>
                        <a:t>учреждение </a:t>
                      </a:r>
                      <a:r>
                        <a:rPr lang="ru-RU" sz="1800" baseline="0" dirty="0" smtClean="0"/>
                        <a:t>и сотрудников, которые будут осуществлять ввод информации в </a:t>
                      </a:r>
                      <a:r>
                        <a:rPr lang="ru-RU" sz="1800" baseline="0" dirty="0" smtClean="0"/>
                        <a:t>АС по </a:t>
                      </a:r>
                      <a:r>
                        <a:rPr lang="ru-RU" sz="1800" baseline="0" dirty="0" smtClean="0"/>
                        <a:t>каждому процессу (этапу).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Письмо Аппарата администрации </a:t>
                      </a:r>
                      <a:r>
                        <a:rPr lang="ru-RU" sz="1800" baseline="0" dirty="0" smtClean="0"/>
                        <a:t> городского округа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от </a:t>
                      </a:r>
                      <a:r>
                        <a:rPr lang="ru-RU" sz="1800" b="1" baseline="0" dirty="0" smtClean="0"/>
                        <a:t>24.12.2014 № 01-02-01-02/1066/14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u="sng" baseline="0" dirty="0" smtClean="0"/>
                        <a:t>Проект приказа: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S:\Документация ИС\Бланки, шаблоны\Архив\Проекты приказов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</a:t>
                      </a:r>
                      <a:r>
                        <a:rPr lang="ru-RU" dirty="0" smtClean="0"/>
                        <a:t>февраля 2015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51016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Проведение обучения ответственных</a:t>
                      </a:r>
                      <a:r>
                        <a:rPr lang="ru-RU" baseline="0" dirty="0" smtClean="0"/>
                        <a:t> сотрудников (</a:t>
                      </a:r>
                      <a:r>
                        <a:rPr lang="ru-RU" b="1" baseline="0" dirty="0" smtClean="0"/>
                        <a:t>по приказам</a:t>
                      </a:r>
                      <a:r>
                        <a:rPr lang="ru-RU" baseline="0" dirty="0" smtClean="0"/>
                        <a:t>) на базе 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МАУ </a:t>
                      </a:r>
                      <a:r>
                        <a:rPr lang="ru-RU" baseline="0" dirty="0" smtClean="0"/>
                        <a:t>«Ресурсный центр»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марта -5 </a:t>
                      </a:r>
                      <a:r>
                        <a:rPr lang="ru-RU" dirty="0" smtClean="0"/>
                        <a:t>марта 2015</a:t>
                      </a:r>
                      <a:endParaRPr lang="ru-RU" dirty="0"/>
                    </a:p>
                  </a:txBody>
                  <a:tcPr/>
                </a:tc>
              </a:tr>
              <a:tr h="665711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Настройка рабочих мест для работы в </a:t>
                      </a:r>
                      <a:r>
                        <a:rPr lang="ru-RU" baseline="0" dirty="0" smtClean="0"/>
                        <a:t>АС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марта </a:t>
                      </a:r>
                      <a:r>
                        <a:rPr lang="ru-RU" baseline="0" dirty="0" smtClean="0"/>
                        <a:t> -14 </a:t>
                      </a:r>
                      <a:r>
                        <a:rPr lang="ru-RU" baseline="0" dirty="0" smtClean="0"/>
                        <a:t>марта 2015</a:t>
                      </a:r>
                      <a:endParaRPr lang="ru-RU" dirty="0"/>
                    </a:p>
                  </a:txBody>
                  <a:tcPr/>
                </a:tc>
              </a:tr>
              <a:tr h="951016">
                <a:tc>
                  <a:txBody>
                    <a:bodyPr/>
                    <a:lstStyle/>
                    <a:p>
                      <a:r>
                        <a:rPr lang="ru-RU" dirty="0" smtClean="0"/>
                        <a:t>4. 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 информации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в программный комплекс «Хранилище-КС» по муниципальным программам. 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марта </a:t>
                      </a:r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2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Всем спасибо за внимание!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1023</TotalTime>
  <Words>558</Words>
  <Application>Microsoft Office PowerPoint</Application>
  <PresentationFormat>Экран (4:3)</PresentationFormat>
  <Paragraphs>104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Процессы планирования и исполнения муниципальных закупок  с использованием комплекса автоматизированных систем предусматривает 18 взаимосвязанных процессов (этапов):  </vt:lpstr>
      <vt:lpstr>комплекс автоматизированных информационных систем </vt:lpstr>
      <vt:lpstr>роль номера бюджетного обязательства (БО)  в схеме планирования и исполнения муниципального заказа</vt:lpstr>
      <vt:lpstr>Презентация PowerPoint</vt:lpstr>
      <vt:lpstr>    Мероприятия, предусмотренные распоряжением администрации Петропавловск-Камчатского   городского округа  от 25.11.2014 № 446-р,   направленные на реализацию  регламента планирования и исполнения муниципальных закупок  в рамках программно-целевого метода планирования и исполнения бюджета: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EZavyalova</dc:creator>
  <cp:lastModifiedBy>Слепченко Ирина Павловна</cp:lastModifiedBy>
  <cp:revision>78</cp:revision>
  <cp:lastPrinted>2015-02-18T05:48:30Z</cp:lastPrinted>
  <dcterms:created xsi:type="dcterms:W3CDTF">2013-09-24T23:49:44Z</dcterms:created>
  <dcterms:modified xsi:type="dcterms:W3CDTF">2015-02-19T01:36:14Z</dcterms:modified>
</cp:coreProperties>
</file>